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33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</p:sldIdLst>
  <p:sldSz cx="9144000" cy="6858000" type="screen4x3"/>
  <p:notesSz cx="7010400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FF00"/>
    <a:srgbClr val="33CC33"/>
    <a:srgbClr val="FF6600"/>
    <a:srgbClr val="990000"/>
    <a:srgbClr val="FFFF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854FB0-523D-4485-A2A2-3523ACDFEC7A}" type="datetimeFigureOut">
              <a:rPr lang="es-MX"/>
              <a:pPr>
                <a:defRPr/>
              </a:pPr>
              <a:t>02/03/2016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40546E-A9FE-4182-A782-BD5884B2148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4969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F7C74-9203-412D-B8F4-AA91FA181C48}" type="datetimeFigureOut">
              <a:rPr lang="es-MX" smtClean="0"/>
              <a:pPr/>
              <a:t>02/03/2016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9C025-5108-4C19-991E-4076C68F119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775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5F74A-2C42-4ED6-8608-8E023940925D}" type="datetimeFigureOut">
              <a:rPr lang="es-MX"/>
              <a:pPr>
                <a:defRPr/>
              </a:pPr>
              <a:t>02/03/2016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CF701-EC93-43B2-916C-D9926497755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8E33B-B175-47DB-ABE5-E20810D9B89D}" type="datetimeFigureOut">
              <a:rPr lang="es-MX"/>
              <a:pPr>
                <a:defRPr/>
              </a:pPr>
              <a:t>02/03/2016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BEA4-14C6-4A67-BAD0-128468DA978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561A9-E1D4-4C4B-BFEF-9B8040380B95}" type="datetimeFigureOut">
              <a:rPr lang="es-MX"/>
              <a:pPr>
                <a:defRPr/>
              </a:pPr>
              <a:t>02/03/2016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33938-D509-496E-B126-0AE608805B2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B826F-D232-47E1-835D-DA1DD0031172}" type="datetimeFigureOut">
              <a:rPr lang="es-MX"/>
              <a:pPr>
                <a:defRPr/>
              </a:pPr>
              <a:t>02/03/2016</a:t>
            </a:fld>
            <a:endParaRPr lang="es-MX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A07A2-D341-422D-B341-7DDBAFA7A4C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353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4A9D2-4B65-4521-B786-1DC853B0E984}" type="datetimeFigureOut">
              <a:rPr lang="es-MX"/>
              <a:pPr>
                <a:defRPr/>
              </a:pPr>
              <a:t>02/03/2016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180FA-F03D-40A3-8C97-7547E6BCEC2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BA39E-6454-4F06-B482-2C22D73FA7F5}" type="datetimeFigureOut">
              <a:rPr lang="es-MX"/>
              <a:pPr>
                <a:defRPr/>
              </a:pPr>
              <a:t>02/03/2016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BAA6C-0DA6-43D0-A76D-F2F74934A74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E8226-5653-4695-A1FF-A4CF726D32A7}" type="datetimeFigureOut">
              <a:rPr lang="es-MX"/>
              <a:pPr>
                <a:defRPr/>
              </a:pPr>
              <a:t>02/03/2016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A071E-C39C-4CB2-B3F3-0649FA4F936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D8429-5FF3-4F2A-BF9C-66537537308A}" type="datetimeFigureOut">
              <a:rPr lang="es-MX"/>
              <a:pPr>
                <a:defRPr/>
              </a:pPr>
              <a:t>02/03/2016</a:t>
            </a:fld>
            <a:endParaRPr lang="es-MX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D9D42-A66B-4CC8-8D98-077A79CAD48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C6C92-6A87-453D-A8BE-D85F7F4A5087}" type="datetimeFigureOut">
              <a:rPr lang="es-MX"/>
              <a:pPr>
                <a:defRPr/>
              </a:pPr>
              <a:t>02/03/2016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10A0A-08F9-4E97-81E7-ACB85FED320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CF282-9A8D-4CCB-B267-819E46AD25F5}" type="datetimeFigureOut">
              <a:rPr lang="es-MX"/>
              <a:pPr>
                <a:defRPr/>
              </a:pPr>
              <a:t>02/03/2016</a:t>
            </a:fld>
            <a:endParaRPr lang="es-MX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71E07-F848-4F4C-A894-A1BD69FEA46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4156C-B0A7-41DF-A98F-EC2E07AE788F}" type="datetimeFigureOut">
              <a:rPr lang="es-MX"/>
              <a:pPr>
                <a:defRPr/>
              </a:pPr>
              <a:t>02/03/2016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634C7-602E-4B3B-A33E-782CE06A85B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5AC56-D099-4B87-B07E-436AA6E0F7DD}" type="datetimeFigureOut">
              <a:rPr lang="es-MX"/>
              <a:pPr>
                <a:defRPr/>
              </a:pPr>
              <a:t>02/03/2016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BF806-9E9F-4F8E-8045-C71891F389A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AFD77F-C07A-41AD-A10B-84C3AA08F98D}" type="datetimeFigureOut">
              <a:rPr lang="es-MX"/>
              <a:pPr>
                <a:defRPr/>
              </a:pPr>
              <a:t>02/03/2016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A89165-25AC-4F2F-8DBF-FB8D8D24647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879"/>
            <a:ext cx="9144000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608786" y="1351508"/>
            <a:ext cx="6324600" cy="415498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4400" b="1" dirty="0">
              <a:ln/>
              <a:solidFill>
                <a:schemeClr val="bg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 smtClean="0">
                <a:ln/>
                <a:solidFill>
                  <a:schemeClr val="bg2">
                    <a:lumMod val="50000"/>
                  </a:schemeClr>
                </a:solidFill>
              </a:rPr>
              <a:t>AUDITORÍAS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4400" b="1" dirty="0">
              <a:ln/>
              <a:solidFill>
                <a:schemeClr val="bg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 smtClean="0">
                <a:ln/>
                <a:solidFill>
                  <a:schemeClr val="bg2">
                    <a:lumMod val="50000"/>
                  </a:schemeClr>
                </a:solidFill>
              </a:rPr>
              <a:t>AUDITORÍA SUPERIOR DE LA FEDERACIÓN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4400" b="1" dirty="0">
              <a:ln/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4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186271" y="2294858"/>
          <a:ext cx="7845623" cy="19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5623"/>
              </a:tblGrid>
              <a:tr h="19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5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7" name="Picture 1" descr="HOJA 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1" y="1880315"/>
            <a:ext cx="8768706" cy="338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3"/>
          <p:cNvSpPr txBox="1">
            <a:spLocks/>
          </p:cNvSpPr>
          <p:nvPr/>
        </p:nvSpPr>
        <p:spPr>
          <a:xfrm>
            <a:off x="-180304" y="1062634"/>
            <a:ext cx="9324304" cy="13255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SEGUIMIENTO A AUDITORIAS Y OBSERVACIONES</a:t>
            </a:r>
            <a:b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(EN MILLONES DE PESOS)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4509144" y="3835019"/>
            <a:ext cx="458642" cy="388962"/>
          </a:xfrm>
          <a:prstGeom prst="ellipse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4525064" y="4192139"/>
            <a:ext cx="458642" cy="388962"/>
          </a:xfrm>
          <a:prstGeom prst="ellipse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4525064" y="4574283"/>
            <a:ext cx="458642" cy="388962"/>
          </a:xfrm>
          <a:prstGeom prst="ellipse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2091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6 Imagen" descr="LOGO 4.jpg"/>
          <p:cNvPicPr>
            <a:picLocks noChangeAspect="1"/>
          </p:cNvPicPr>
          <p:nvPr/>
        </p:nvPicPr>
        <p:blipFill>
          <a:blip r:embed="rId2" cstate="print"/>
          <a:srcRect l="62015"/>
          <a:stretch>
            <a:fillRect/>
          </a:stretch>
        </p:blipFill>
        <p:spPr bwMode="auto">
          <a:xfrm>
            <a:off x="-40447" y="188689"/>
            <a:ext cx="1061527" cy="4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2"/>
          <p:cNvGrpSpPr/>
          <p:nvPr/>
        </p:nvGrpSpPr>
        <p:grpSpPr>
          <a:xfrm>
            <a:off x="0" y="0"/>
            <a:ext cx="9144000" cy="6858000"/>
            <a:chOff x="650360" y="570901"/>
            <a:chExt cx="7964495" cy="6193319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60" y="570901"/>
              <a:ext cx="7964495" cy="6193319"/>
            </a:xfrm>
            <a:prstGeom prst="rect">
              <a:avLst/>
            </a:prstGeom>
          </p:spPr>
        </p:pic>
        <p:sp>
          <p:nvSpPr>
            <p:cNvPr id="2" name="1 Elipse"/>
            <p:cNvSpPr/>
            <p:nvPr/>
          </p:nvSpPr>
          <p:spPr>
            <a:xfrm>
              <a:off x="2641790" y="6076178"/>
              <a:ext cx="600502" cy="661916"/>
            </a:xfrm>
            <a:prstGeom prst="ellipse">
              <a:avLst/>
            </a:prstGeom>
            <a:noFill/>
            <a:ln w="349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5 Elipse"/>
            <p:cNvSpPr/>
            <p:nvPr/>
          </p:nvSpPr>
          <p:spPr>
            <a:xfrm>
              <a:off x="7331122" y="6009110"/>
              <a:ext cx="600502" cy="716506"/>
            </a:xfrm>
            <a:prstGeom prst="ellipse">
              <a:avLst/>
            </a:prstGeom>
            <a:noFill/>
            <a:ln w="349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6 Elipse"/>
            <p:cNvSpPr/>
            <p:nvPr/>
          </p:nvSpPr>
          <p:spPr>
            <a:xfrm>
              <a:off x="2618620" y="4105959"/>
              <a:ext cx="600502" cy="525439"/>
            </a:xfrm>
            <a:prstGeom prst="ellipse">
              <a:avLst/>
            </a:prstGeom>
            <a:noFill/>
            <a:ln w="349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7 Elipse"/>
            <p:cNvSpPr/>
            <p:nvPr/>
          </p:nvSpPr>
          <p:spPr>
            <a:xfrm>
              <a:off x="7354292" y="4092897"/>
              <a:ext cx="600502" cy="525439"/>
            </a:xfrm>
            <a:prstGeom prst="ellipse">
              <a:avLst/>
            </a:prstGeom>
            <a:noFill/>
            <a:ln w="349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674896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6 Imagen" descr="LOGO 4.jpg"/>
          <p:cNvPicPr>
            <a:picLocks noChangeAspect="1"/>
          </p:cNvPicPr>
          <p:nvPr/>
        </p:nvPicPr>
        <p:blipFill>
          <a:blip r:embed="rId2"/>
          <a:srcRect l="62015"/>
          <a:stretch>
            <a:fillRect/>
          </a:stretch>
        </p:blipFill>
        <p:spPr bwMode="auto">
          <a:xfrm>
            <a:off x="0" y="190500"/>
            <a:ext cx="102108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8 Grupo"/>
          <p:cNvGrpSpPr/>
          <p:nvPr/>
        </p:nvGrpSpPr>
        <p:grpSpPr>
          <a:xfrm>
            <a:off x="0" y="0"/>
            <a:ext cx="9144000" cy="6858000"/>
            <a:chOff x="0" y="0"/>
            <a:chExt cx="8834008" cy="6635929"/>
          </a:xfrm>
        </p:grpSpPr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8834008" cy="6485863"/>
            </a:xfrm>
            <a:prstGeom prst="rect">
              <a:avLst/>
            </a:prstGeom>
          </p:spPr>
        </p:pic>
        <p:sp>
          <p:nvSpPr>
            <p:cNvPr id="5" name="4 Elipse"/>
            <p:cNvSpPr/>
            <p:nvPr/>
          </p:nvSpPr>
          <p:spPr>
            <a:xfrm>
              <a:off x="2270013" y="3295746"/>
              <a:ext cx="600502" cy="525439"/>
            </a:xfrm>
            <a:prstGeom prst="ellipse">
              <a:avLst/>
            </a:prstGeom>
            <a:noFill/>
            <a:ln w="349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5 Elipse"/>
            <p:cNvSpPr/>
            <p:nvPr/>
          </p:nvSpPr>
          <p:spPr>
            <a:xfrm>
              <a:off x="7545655" y="3386015"/>
              <a:ext cx="600502" cy="525439"/>
            </a:xfrm>
            <a:prstGeom prst="ellipse">
              <a:avLst/>
            </a:prstGeom>
            <a:noFill/>
            <a:ln w="349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6 Elipse"/>
            <p:cNvSpPr/>
            <p:nvPr/>
          </p:nvSpPr>
          <p:spPr>
            <a:xfrm>
              <a:off x="7518354" y="5799331"/>
              <a:ext cx="600502" cy="836598"/>
            </a:xfrm>
            <a:prstGeom prst="ellipse">
              <a:avLst/>
            </a:prstGeom>
            <a:noFill/>
            <a:ln w="349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7 Elipse"/>
            <p:cNvSpPr/>
            <p:nvPr/>
          </p:nvSpPr>
          <p:spPr>
            <a:xfrm>
              <a:off x="2155370" y="5747078"/>
              <a:ext cx="796835" cy="862727"/>
            </a:xfrm>
            <a:prstGeom prst="ellipse">
              <a:avLst/>
            </a:prstGeom>
            <a:noFill/>
            <a:ln w="349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564670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6 Imagen" descr="LOGO 4.jpg"/>
          <p:cNvPicPr>
            <a:picLocks noChangeAspect="1"/>
          </p:cNvPicPr>
          <p:nvPr/>
        </p:nvPicPr>
        <p:blipFill>
          <a:blip r:embed="rId2"/>
          <a:srcRect l="62015"/>
          <a:stretch>
            <a:fillRect/>
          </a:stretch>
        </p:blipFill>
        <p:spPr bwMode="auto">
          <a:xfrm>
            <a:off x="0" y="190500"/>
            <a:ext cx="102108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61205" y="1343359"/>
            <a:ext cx="89190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ACCIONES 2016</a:t>
            </a:r>
            <a:endParaRPr lang="es-MX" sz="2400" dirty="0"/>
          </a:p>
          <a:p>
            <a:r>
              <a:rPr lang="es-MX" sz="2400" dirty="0"/>
              <a:t> </a:t>
            </a:r>
          </a:p>
          <a:p>
            <a:r>
              <a:rPr lang="es-MX" sz="2400" dirty="0"/>
              <a:t> </a:t>
            </a:r>
          </a:p>
          <a:p>
            <a:pPr marL="531813" indent="-531813"/>
            <a:r>
              <a:rPr lang="es-MX" sz="2400" dirty="0"/>
              <a:t>A).- Participación en grupo de trabajo en el seguimiento puntual de las observaciones (Reuniones Quincenales).</a:t>
            </a:r>
          </a:p>
          <a:p>
            <a:pPr marL="531813" indent="-531813"/>
            <a:r>
              <a:rPr lang="es-MX" sz="2400" dirty="0"/>
              <a:t> </a:t>
            </a:r>
          </a:p>
          <a:p>
            <a:pPr marL="531813" indent="-531813"/>
            <a:r>
              <a:rPr lang="es-MX" sz="2400" dirty="0"/>
              <a:t>B).- Auditorias a la integración del expediente unitario. </a:t>
            </a:r>
          </a:p>
          <a:p>
            <a:pPr marL="531813" indent="-531813"/>
            <a:r>
              <a:rPr lang="es-MX" sz="2400" dirty="0"/>
              <a:t> </a:t>
            </a:r>
          </a:p>
          <a:p>
            <a:pPr marL="531813" indent="-531813"/>
            <a:r>
              <a:rPr lang="es-MX" sz="2400" dirty="0"/>
              <a:t>C).- Auditorias de Pre-Cierres a convenios y programas federalizados. </a:t>
            </a:r>
          </a:p>
        </p:txBody>
      </p:sp>
    </p:spTree>
    <p:extLst>
      <p:ext uri="{BB962C8B-B14F-4D97-AF65-F5344CB8AC3E}">
        <p14:creationId xmlns:p14="http://schemas.microsoft.com/office/powerpoint/2010/main" val="18119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155272" y="849185"/>
            <a:ext cx="8873543" cy="433364"/>
          </a:xfrm>
        </p:spPr>
        <p:txBody>
          <a:bodyPr/>
          <a:lstStyle/>
          <a:p>
            <a:pPr algn="ctr"/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AUDITORIA SUPERIOR DE LA FEDERACIÓN</a:t>
            </a:r>
            <a:endParaRPr lang="es-MX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87380" y="1396998"/>
          <a:ext cx="8386359" cy="4539599"/>
        </p:xfrm>
        <a:graphic>
          <a:graphicData uri="http://schemas.openxmlformats.org/drawingml/2006/table">
            <a:tbl>
              <a:tblPr/>
              <a:tblGrid>
                <a:gridCol w="915291"/>
                <a:gridCol w="1174769"/>
                <a:gridCol w="461314"/>
                <a:gridCol w="617822"/>
                <a:gridCol w="892409"/>
                <a:gridCol w="617822"/>
                <a:gridCol w="617822"/>
                <a:gridCol w="617822"/>
                <a:gridCol w="617822"/>
                <a:gridCol w="617822"/>
                <a:gridCol w="617822"/>
                <a:gridCol w="617822"/>
              </a:tblGrid>
              <a:tr h="209373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SEGUIMIENTO DE CONCEPTOS OBSERVADOS ANTE LA ASF</a:t>
                      </a:r>
                    </a:p>
                  </a:txBody>
                  <a:tcPr marL="7236" marR="7236" marT="7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9373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($ en Millones de Pesos)</a:t>
                      </a:r>
                    </a:p>
                  </a:txBody>
                  <a:tcPr marL="7236" marR="7236" marT="7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937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gridSpan="6"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Pendiente</a:t>
                      </a:r>
                    </a:p>
                  </a:txBody>
                  <a:tcPr marL="7236" marR="7236" marT="7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93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Monto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93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Período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Fiscalizado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36" marR="7236" marT="7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36" marR="7236" marT="7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36" marR="7236" marT="72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2245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Observado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Atendido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Dep./Mun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ASF                 REVISION</a:t>
                      </a:r>
                    </a:p>
                  </a:txBody>
                  <a:tcPr marL="7236" marR="7236" marT="7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937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Obs.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Obs.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Obs.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Obs.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Obs.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84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9,964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146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756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728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84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10,672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1,103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895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173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208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84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14,920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197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1,322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734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159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588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197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1,322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8447"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6" marR="7236" marT="72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6" marR="7236" marT="72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36" marR="7236" marT="72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6" marR="7236" marT="72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36" marR="7236" marT="72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36" marR="7236" marT="72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6" marR="7236" marT="72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6" marR="7236" marT="72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6" marR="7236" marT="72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6" marR="7236" marT="72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6" marR="7236" marT="72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6" marR="7236" marT="72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47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35,556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426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3,181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224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1,623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769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163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789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1,558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7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 de Monto Observado</a:t>
                      </a:r>
                    </a:p>
                  </a:txBody>
                  <a:tcPr marL="7236" marR="7236" marT="72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36" marR="7236" marT="72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36" marR="7236" marT="72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9%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36" marR="7236" marT="72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36" marR="7236" marT="72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36" marR="7236" marT="72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36" marR="7236" marT="72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36" marR="7236" marT="72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937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 del Monto Observado atendido</a:t>
                      </a:r>
                    </a:p>
                  </a:txBody>
                  <a:tcPr marL="7236" marR="7236" marT="7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6" marR="7236" marT="72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51%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24%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25%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49%</a:t>
                      </a:r>
                    </a:p>
                  </a:txBody>
                  <a:tcPr marL="7236" marR="7236" marT="7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7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93184" y="1815926"/>
          <a:ext cx="8770316" cy="3843979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540912"/>
                <a:gridCol w="1416676"/>
                <a:gridCol w="901521"/>
                <a:gridCol w="1558344"/>
                <a:gridCol w="1661374"/>
                <a:gridCol w="1244635"/>
                <a:gridCol w="1446854"/>
              </a:tblGrid>
              <a:tr h="31046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ASF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1046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OBSERVACIONES DETERMINADAS DE AUDITORIAS (2012-2014)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6063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s-MX" sz="1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</a:t>
                      </a:r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 OBSERVADO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 SOLVENTADO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ASF</a:t>
                      </a:r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REVISIÓN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PENDIENTE POR ATENDER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4940"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49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FAEB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1,946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1,946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49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FASP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5,668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5,668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49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</a:t>
                      </a:r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POP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68,796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68,796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49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FAFEF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175,098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146,826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28,272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49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FASSA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120,711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120,711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49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FONMETRO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384,145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384,145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5988"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756,364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728,092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28,272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89957" y="1228012"/>
            <a:ext cx="8873543" cy="433364"/>
          </a:xfrm>
        </p:spPr>
        <p:txBody>
          <a:bodyPr/>
          <a:lstStyle/>
          <a:p>
            <a:pPr algn="ctr"/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AUDITORIA SUPERIOR DE LA FEDERACIÓN</a:t>
            </a:r>
            <a:endParaRPr lang="es-MX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280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334849" y="1530483"/>
          <a:ext cx="8500058" cy="4616577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792379"/>
                <a:gridCol w="997786"/>
                <a:gridCol w="991673"/>
                <a:gridCol w="1558344"/>
                <a:gridCol w="1605057"/>
                <a:gridCol w="1152550"/>
                <a:gridCol w="1402269"/>
              </a:tblGrid>
              <a:tr h="296219">
                <a:tc gridSpan="7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ASF</a:t>
                      </a:r>
                      <a:endParaRPr lang="es-MX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96219">
                <a:tc gridSpan="7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MX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BSERVACIONES </a:t>
                      </a:r>
                      <a:r>
                        <a:rPr lang="es-MX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DETERMINADAS DE AUDITORIAS (2012-2014)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932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s-MX" sz="1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</a:t>
                      </a:r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 OBSERVADO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 SOLVENTADO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ASF</a:t>
                      </a:r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REVISIÓN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PENDIENTE POR ATENDER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17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FASSA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174,999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174,999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17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</a:t>
                      </a:r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POP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169,693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169,693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17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FAETA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8,064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8,064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17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FASP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106,158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72,189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33,969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17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FISE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47,725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12,964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34,761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17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U06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254,351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254,351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17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U023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282,372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143,106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139,266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17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13,842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13,842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17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FAEB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46,012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46,012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5509"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1,103,216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895,220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173,235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34,761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270457" y="970428"/>
            <a:ext cx="8873543" cy="433364"/>
          </a:xfrm>
        </p:spPr>
        <p:txBody>
          <a:bodyPr/>
          <a:lstStyle/>
          <a:p>
            <a:pPr algn="ctr"/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AUDITORIA SUPERIOR DE LA FEDERACIÓN</a:t>
            </a:r>
            <a:endParaRPr lang="es-MX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60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80302" y="1403792"/>
          <a:ext cx="8963698" cy="514484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835599"/>
                <a:gridCol w="1493653"/>
                <a:gridCol w="824398"/>
                <a:gridCol w="1469865"/>
                <a:gridCol w="1646011"/>
                <a:gridCol w="1215416"/>
                <a:gridCol w="1478756"/>
              </a:tblGrid>
              <a:tr h="296214">
                <a:tc gridSpan="7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ASF</a:t>
                      </a:r>
                      <a:endParaRPr lang="es-MX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96214">
                <a:tc gridSpan="7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OBSERVACIONES DETERMINADAS DE AUDITORIAS (2012-2014)</a:t>
                      </a:r>
                    </a:p>
                  </a:txBody>
                  <a:tcPr marL="7388" marR="7388" marT="7388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487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s-MX" sz="1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</a:t>
                      </a:r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 OBSERVADO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 SOLVENTADO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ASF</a:t>
                      </a:r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REVISIÓN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PENDIENTE POR ATENDER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245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FASSA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15,625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15,625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- 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22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SEGURO POPULAR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51,744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8,048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43,696 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909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FOROSS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-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- 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924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PROSPERA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12,268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12,268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- 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060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U080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228,415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228,059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356 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957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FASP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95,879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43,881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51,998 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300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-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- 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803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DE JUSTICIA PENAL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16,785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16,785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318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FAETA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1,748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1,748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-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270457" y="970428"/>
            <a:ext cx="8873543" cy="433364"/>
          </a:xfrm>
        </p:spPr>
        <p:txBody>
          <a:bodyPr/>
          <a:lstStyle/>
          <a:p>
            <a:pPr algn="ctr"/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AUDITORIA SUPERIOR DE LA FEDERACIÓN</a:t>
            </a:r>
            <a:endParaRPr lang="es-MX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13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67424" y="1493949"/>
          <a:ext cx="8822030" cy="5088304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579551"/>
                <a:gridCol w="1442434"/>
                <a:gridCol w="850005"/>
                <a:gridCol w="1545466"/>
                <a:gridCol w="1752982"/>
                <a:gridCol w="1196207"/>
                <a:gridCol w="1455385"/>
              </a:tblGrid>
              <a:tr h="296214">
                <a:tc gridSpan="7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ASF</a:t>
                      </a:r>
                      <a:endParaRPr lang="es-MX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96214">
                <a:tc gridSpan="7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OBSERVACIONES DETERMINADAS DE AUDITORIAS (2012-2014)</a:t>
                      </a:r>
                    </a:p>
                  </a:txBody>
                  <a:tcPr marL="7388" marR="7388" marT="7388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487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s-MX" sz="1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</a:t>
                      </a:r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 OBSERVADO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 SOLVENTADO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ASF</a:t>
                      </a:r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REVISIÓN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PENDIENTE POR ATENDER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197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145,344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134,344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11,000 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485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U006, U067, U079, U081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- 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- 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31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FONMETRO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48,757 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45,874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2,883 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152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FAEB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-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- 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01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PEARE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-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- 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152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FAFEF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350,770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2,543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348,227 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197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</a:t>
                      </a:r>
                      <a:r>
                        <a:rPr lang="es-MX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Regional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238,301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916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237,385 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66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Participación </a:t>
                      </a:r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</a:t>
                      </a:r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Gto</a:t>
                      </a:r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Federalizado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-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-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0" y="931797"/>
            <a:ext cx="8873543" cy="433364"/>
          </a:xfrm>
        </p:spPr>
        <p:txBody>
          <a:bodyPr/>
          <a:lstStyle/>
          <a:p>
            <a:pPr algn="ctr"/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AUDITORIA SUPERIOR DE LA FEDERACIÓN</a:t>
            </a:r>
            <a:endParaRPr lang="es-MX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52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54548" y="1378041"/>
          <a:ext cx="8822030" cy="444763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553792"/>
                <a:gridCol w="1468191"/>
                <a:gridCol w="888642"/>
                <a:gridCol w="1558344"/>
                <a:gridCol w="1701469"/>
                <a:gridCol w="1196207"/>
                <a:gridCol w="1455385"/>
              </a:tblGrid>
              <a:tr h="387992">
                <a:tc gridSpan="7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ASF</a:t>
                      </a:r>
                      <a:endParaRPr lang="es-MX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67514">
                <a:tc gridSpan="7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OBSERVACIONES DETERMINADAS DE AUDITORIAS (2012-2014)</a:t>
                      </a:r>
                    </a:p>
                  </a:txBody>
                  <a:tcPr marL="7388" marR="7388" marT="738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885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</a:t>
                      </a:r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 OBSERVADO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 SOLVENTADO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ASF</a:t>
                      </a:r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REVISIÓN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PENDIENTE POR ATENDER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709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89,857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77,316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12,541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801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Vivienda Digna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331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331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-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081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FOPEDEP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-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-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259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FISE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26,362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26,362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0209"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1,322,186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-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587,738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734,448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88" marR="7388" marT="738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9544"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1,322,186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-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587,738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734,448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9788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SUMA TOTAL  </a:t>
                      </a:r>
                      <a:endParaRPr lang="es-MX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2012 - 2014)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3,181,766 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1,623,312 </a:t>
                      </a: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789,245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769,209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0" y="931797"/>
            <a:ext cx="8873543" cy="433364"/>
          </a:xfrm>
        </p:spPr>
        <p:txBody>
          <a:bodyPr/>
          <a:lstStyle/>
          <a:p>
            <a:pPr algn="ctr"/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AUDITORIA SUPERIOR DE LA FEDERACIÓN</a:t>
            </a:r>
            <a:endParaRPr lang="es-MX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914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104504" y="866114"/>
            <a:ext cx="8873543" cy="433364"/>
          </a:xfrm>
        </p:spPr>
        <p:txBody>
          <a:bodyPr/>
          <a:lstStyle/>
          <a:p>
            <a:pPr algn="ctr"/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AUDITORIA SUPERIOR DE LA FEDERACIÓN </a:t>
            </a:r>
            <a:endParaRPr lang="es-MX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153438" y="1363905"/>
          <a:ext cx="8912184" cy="4969923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991673"/>
                <a:gridCol w="1251004"/>
                <a:gridCol w="638570"/>
                <a:gridCol w="638570"/>
                <a:gridCol w="922377"/>
                <a:gridCol w="638570"/>
                <a:gridCol w="638570"/>
                <a:gridCol w="638570"/>
                <a:gridCol w="638570"/>
                <a:gridCol w="638570"/>
                <a:gridCol w="638570"/>
                <a:gridCol w="638570"/>
              </a:tblGrid>
              <a:tr h="218941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ÍSEGUIMIENTO </a:t>
                      </a:r>
                      <a:r>
                        <a:rPr lang="es-MX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CONCEPTOS OBSERVADOS ANTE LA </a:t>
                      </a:r>
                      <a:r>
                        <a:rPr lang="es-MX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ASF (AL</a:t>
                      </a:r>
                      <a:r>
                        <a:rPr lang="es-MX" sz="18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</a:t>
                      </a:r>
                      <a:r>
                        <a:rPr lang="es-MX" sz="18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HOY)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2726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 en Millones de Pesos)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3619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Período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Fiscalizado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MX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Pendiente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 anchor="b"/>
                </a:tc>
              </a:tr>
              <a:tr h="557686">
                <a:tc vMerge="1">
                  <a:txBody>
                    <a:bodyPr/>
                    <a:lstStyle/>
                    <a:p>
                      <a:pPr algn="ctr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Observado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Atendido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</a:t>
                      </a:r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./</a:t>
                      </a:r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ASF</a:t>
                      </a:r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</a:t>
                      </a:r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REVISION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3619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</a:t>
                      </a:r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</a:t>
                      </a:r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</a:t>
                      </a:r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Obs.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</a:t>
                      </a:r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95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9,964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/>
                </a:tc>
              </a:tr>
              <a:tr h="53619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10,672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1,103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1,069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/>
                </a:tc>
              </a:tr>
              <a:tr h="53619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14,920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1,323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422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/>
                </a:tc>
              </a:tr>
              <a:tr h="282726"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/>
                </a:tc>
              </a:tr>
              <a:tr h="53619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35,556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3,182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371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2,698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/>
                </a:tc>
              </a:tr>
              <a:tr h="21772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de Monto Observado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/>
                </a:tc>
              </a:tr>
              <a:tr h="21899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del Monto Observado atendido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78%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8" marR="7748" marT="7748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6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801969" y="1169428"/>
            <a:ext cx="6324600" cy="415498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4400" b="1" dirty="0">
              <a:ln/>
              <a:solidFill>
                <a:schemeClr val="bg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 smtClean="0">
                <a:ln/>
                <a:solidFill>
                  <a:schemeClr val="bg2">
                    <a:lumMod val="50000"/>
                  </a:schemeClr>
                </a:solidFill>
              </a:rPr>
              <a:t>AUDITORÍAS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4400" b="1" dirty="0">
              <a:ln/>
              <a:solidFill>
                <a:schemeClr val="bg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 smtClean="0">
                <a:ln/>
                <a:solidFill>
                  <a:schemeClr val="bg2">
                    <a:lumMod val="50000"/>
                  </a:schemeClr>
                </a:solidFill>
              </a:rPr>
              <a:t>SECRETARÍA DE LA FUNCIÓN PÚBLICA FEDERAL</a:t>
            </a:r>
            <a:endParaRPr lang="es-ES" sz="4400" b="1" dirty="0">
              <a:ln/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4189</TotalTime>
  <Words>689</Words>
  <Application>Microsoft Office PowerPoint</Application>
  <PresentationFormat>Presentación en pantalla (4:3)</PresentationFormat>
  <Paragraphs>541</Paragraphs>
  <Slides>13</Slides>
  <Notes>0</Notes>
  <HiddenSlides>2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AUDITORIA SUPERIOR DE LA FEDERACIÓN</vt:lpstr>
      <vt:lpstr>AUDITORIA SUPERIOR DE LA FEDERACIÓN</vt:lpstr>
      <vt:lpstr>AUDITORIA SUPERIOR DE LA FEDERACIÓN</vt:lpstr>
      <vt:lpstr>AUDITORIA SUPERIOR DE LA FEDERACIÓN</vt:lpstr>
      <vt:lpstr>AUDITORIA SUPERIOR DE LA FEDERACIÓN</vt:lpstr>
      <vt:lpstr>AUDITORIA SUPERIOR DE LA FEDERACIÓN</vt:lpstr>
      <vt:lpstr>AUDITORIA SUPERIOR DE LA FEDERACIÓN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Angeles</dc:creator>
  <cp:lastModifiedBy>MARISA</cp:lastModifiedBy>
  <cp:revision>468</cp:revision>
  <cp:lastPrinted>2016-02-17T17:19:59Z</cp:lastPrinted>
  <dcterms:created xsi:type="dcterms:W3CDTF">2015-05-21T20:14:08Z</dcterms:created>
  <dcterms:modified xsi:type="dcterms:W3CDTF">2016-03-02T20:24:59Z</dcterms:modified>
</cp:coreProperties>
</file>